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20"/>
    <p:restoredTop sz="95588"/>
  </p:normalViewPr>
  <p:slideViewPr>
    <p:cSldViewPr snapToGrid="0" snapToObjects="1">
      <p:cViewPr>
        <p:scale>
          <a:sx n="106" d="100"/>
          <a:sy n="106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Portion</a:t>
            </a:r>
            <a:r>
              <a:rPr lang="en-US" baseline="0" dirty="0"/>
              <a:t> of Population  </a:t>
            </a:r>
            <a:endParaRPr lang="en-US" dirty="0"/>
          </a:p>
        </c:rich>
      </c:tx>
      <c:layout>
        <c:manualLayout>
          <c:xMode val="edge"/>
          <c:yMode val="edge"/>
          <c:x val="0.31647032947697185"/>
          <c:y val="1.641747439778894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A818-C14D-8DAE-20941D27497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818-C14D-8DAE-20941D27497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A818-C14D-8DAE-20941D274979}"/>
              </c:ext>
            </c:extLst>
          </c:dPt>
          <c:dLbls>
            <c:dLbl>
              <c:idx val="0"/>
              <c:layout>
                <c:manualLayout>
                  <c:x val="-0.20924327069578466"/>
                  <c:y val="-9.0634985065453824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ln>
                          <a:noFill/>
                        </a:ln>
                        <a:solidFill>
                          <a:prstClr val="white">
                            <a:lumMod val="75000"/>
                            <a:lumOff val="25000"/>
                          </a:prst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E25B881-B3F9-A645-8E3E-01092849709F}" type="VALUE">
                      <a:rPr lang="en-US" sz="4800">
                        <a:ln>
                          <a:noFill/>
                        </a:ln>
                        <a:solidFill>
                          <a:prstClr val="white">
                            <a:lumMod val="75000"/>
                            <a:lumOff val="25000"/>
                          </a:prstClr>
                        </a:solidFill>
                      </a:rPr>
                      <a:pPr>
                        <a:defRPr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  <a:lumOff val="25000"/>
                            </a:prstClr>
                          </a:solidFill>
                        </a:defRPr>
                      </a:pPr>
                      <a:t>[VALUE]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ln>
                        <a:noFill/>
                      </a:ln>
                      <a:solidFill>
                        <a:prstClr val="white">
                          <a:lumMod val="75000"/>
                          <a:lumOff val="25000"/>
                        </a:prst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355002539360087"/>
                      <c:h val="0.117267674269921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A818-C14D-8DAE-20941D274979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D7BC99E-749C-2F4C-8CE1-ED64CC615BD2}" type="VALUE">
                      <a:rPr lang="en-US" sz="3600"/>
                      <a:pPr>
                        <a:defRPr/>
                      </a:pPr>
                      <a:t>[VALUE]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447943118334179"/>
                      <c:h val="0.1547933300362957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A818-C14D-8DAE-20941D274979}"/>
                </c:ext>
              </c:extLst>
            </c:dLbl>
            <c:dLbl>
              <c:idx val="2"/>
              <c:layout>
                <c:manualLayout>
                  <c:x val="-0.22038766230909812"/>
                  <c:y val="7.1754150813985396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BC2566C-D1D3-B147-A0B4-944C7CD70D5B}" type="VALUE">
                      <a:rPr lang="en-US" sz="4000"/>
                      <a:pPr>
                        <a:defRPr/>
                      </a:pPr>
                      <a:t>[VALUE]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906043676993397"/>
                      <c:h val="0.1516858290048942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A818-C14D-8DAE-20941D27497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No Fear</c:v>
                </c:pt>
                <c:pt idx="1">
                  <c:v>Some Form of Anxiety</c:v>
                </c:pt>
                <c:pt idx="2">
                  <c:v>Crippling Anxiety/Phobia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0.63</c:v>
                </c:pt>
                <c:pt idx="1">
                  <c:v>0.33</c:v>
                </c:pt>
                <c:pt idx="2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18-C14D-8DAE-20941D2749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6.9111543890939486E-2"/>
          <c:y val="0.89418374496441522"/>
          <c:w val="0.86177691221812103"/>
          <c:h val="9.17441341231942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Worldwide Airline Incidents Over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1985-1999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duotone>
                  <a:schemeClr val="accent1">
                    <a:tint val="98000"/>
                    <a:lumMod val="102000"/>
                  </a:schemeClr>
                  <a:schemeClr val="accent1">
                    <a:shade val="98000"/>
                    <a:lumMod val="98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63500" dist="25400" dir="13500000">
                <a:srgbClr val="000000">
                  <a:alpha val="75000"/>
                </a:srgbClr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Incidents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5C-EA48-8CD8-B07B8918DFB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2000-2014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duotone>
                  <a:schemeClr val="accent2">
                    <a:tint val="98000"/>
                    <a:lumMod val="102000"/>
                  </a:schemeClr>
                  <a:schemeClr val="accent2">
                    <a:shade val="98000"/>
                    <a:lumMod val="98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63500" dist="25400" dir="13500000">
                <a:srgbClr val="000000">
                  <a:alpha val="75000"/>
                </a:srgbClr>
              </a:innerShdw>
            </a:effectLst>
          </c:spPr>
          <c:invertIfNegative val="0"/>
          <c:dLbls>
            <c:dLbl>
              <c:idx val="0"/>
              <c:layout>
                <c:manualLayout>
                  <c:x val="-6.0168471720819169E-3"/>
                  <c:y val="-3.5158053212774737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65C-EA48-8CD8-B07B8918DFB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Incidents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5C-EA48-8CD8-B07B8918DFB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488345423"/>
        <c:axId val="499141247"/>
      </c:barChart>
      <c:catAx>
        <c:axId val="4883454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9141247"/>
        <c:crosses val="autoZero"/>
        <c:auto val="1"/>
        <c:lblAlgn val="ctr"/>
        <c:lblOffset val="100"/>
        <c:noMultiLvlLbl val="0"/>
      </c:catAx>
      <c:valAx>
        <c:axId val="499141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8345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Worldwide Airline Fatalities Over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1985-1999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duotone>
                  <a:schemeClr val="accent1">
                    <a:tint val="98000"/>
                    <a:lumMod val="102000"/>
                  </a:schemeClr>
                  <a:schemeClr val="accent1">
                    <a:shade val="98000"/>
                    <a:lumMod val="98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63500" dist="25400" dir="13500000">
                <a:srgbClr val="000000">
                  <a:alpha val="75000"/>
                </a:srgbClr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Fatalities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6295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5C-EA48-8CD8-B07B8918DFB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2000-2014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duotone>
                  <a:schemeClr val="accent2">
                    <a:tint val="98000"/>
                    <a:lumMod val="102000"/>
                  </a:schemeClr>
                  <a:schemeClr val="accent2">
                    <a:shade val="98000"/>
                    <a:lumMod val="98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63500" dist="25400" dir="13500000">
                <a:srgbClr val="000000">
                  <a:alpha val="75000"/>
                </a:srgbClr>
              </a:innerShdw>
            </a:effectLst>
          </c:spPr>
          <c:invertIfNegative val="0"/>
          <c:dLbls>
            <c:dLbl>
              <c:idx val="0"/>
              <c:layout>
                <c:manualLayout>
                  <c:x val="-3.6101083032490976E-3"/>
                  <c:y val="-2.92983776773128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65C-EA48-8CD8-B07B8918DFB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Fatalities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3109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5C-EA48-8CD8-B07B8918DFB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488345423"/>
        <c:axId val="499141247"/>
      </c:barChart>
      <c:catAx>
        <c:axId val="4883454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9141247"/>
        <c:crosses val="autoZero"/>
        <c:auto val="1"/>
        <c:lblAlgn val="ctr"/>
        <c:lblOffset val="100"/>
        <c:noMultiLvlLbl val="0"/>
      </c:catAx>
      <c:valAx>
        <c:axId val="499141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8345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Worldwide Airline </a:t>
            </a:r>
            <a:r>
              <a:rPr lang="en-US"/>
              <a:t>Fatal</a:t>
            </a:r>
            <a:r>
              <a:rPr lang="en-US" baseline="0"/>
              <a:t> Accidents</a:t>
            </a:r>
            <a:r>
              <a:rPr lang="en-US"/>
              <a:t> </a:t>
            </a:r>
            <a:r>
              <a:rPr lang="en-US" dirty="0"/>
              <a:t>Over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1985-1999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duotone>
                  <a:schemeClr val="accent1">
                    <a:tint val="98000"/>
                    <a:lumMod val="102000"/>
                  </a:schemeClr>
                  <a:schemeClr val="accent1">
                    <a:shade val="98000"/>
                    <a:lumMod val="98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63500" dist="25400" dir="13500000">
                <a:srgbClr val="000000">
                  <a:alpha val="75000"/>
                </a:srgbClr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Fatal Accidents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5C-EA48-8CD8-B07B8918DFB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2000-2014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duotone>
                  <a:schemeClr val="accent2">
                    <a:tint val="98000"/>
                    <a:lumMod val="102000"/>
                  </a:schemeClr>
                  <a:schemeClr val="accent2">
                    <a:shade val="98000"/>
                    <a:lumMod val="98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63500" dist="25400" dir="13500000">
                <a:srgbClr val="000000">
                  <a:alpha val="75000"/>
                </a:srgbClr>
              </a:innerShdw>
            </a:effectLst>
          </c:spPr>
          <c:invertIfNegative val="0"/>
          <c:dLbls>
            <c:dLbl>
              <c:idx val="0"/>
              <c:layout>
                <c:manualLayout>
                  <c:x val="-6.0168471720818293E-3"/>
                  <c:y val="-2.050886437411859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65C-EA48-8CD8-B07B8918DFB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Fatal Accidents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5C-EA48-8CD8-B07B8918DFB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488345423"/>
        <c:axId val="499141247"/>
      </c:barChart>
      <c:catAx>
        <c:axId val="4883454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9141247"/>
        <c:crosses val="autoZero"/>
        <c:auto val="1"/>
        <c:lblAlgn val="ctr"/>
        <c:lblOffset val="100"/>
        <c:noMultiLvlLbl val="0"/>
      </c:catAx>
      <c:valAx>
        <c:axId val="499141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8345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54921022958773"/>
          <c:y val="3.1427319991982325E-2"/>
          <c:w val="0.85822157158153067"/>
          <c:h val="0.7708340722740374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Safety Multiplier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Incident</c:v>
                </c:pt>
                <c:pt idx="1">
                  <c:v>Fatality</c:v>
                </c:pt>
                <c:pt idx="2">
                  <c:v>Fatal Accident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3.0487804878048785</c:v>
                </c:pt>
                <c:pt idx="1">
                  <c:v>3.5335689045936394</c:v>
                </c:pt>
                <c:pt idx="2">
                  <c:v>5.7471264367816079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ED-FF46-847B-D6E344ADAE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7032271"/>
        <c:axId val="57033951"/>
      </c:barChart>
      <c:catAx>
        <c:axId val="5703227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ln>
                  <a:solidFill>
                    <a:schemeClr val="tx1"/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033951"/>
        <c:crosses val="autoZero"/>
        <c:auto val="1"/>
        <c:lblAlgn val="ctr"/>
        <c:lblOffset val="100"/>
        <c:noMultiLvlLbl val="0"/>
      </c:catAx>
      <c:valAx>
        <c:axId val="5703395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0322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0.26333</cdr:x>
      <cdr:y>0.14944</cdr:y>
    </cdr:from>
    <cdr:to>
      <cdr:x>0.43669</cdr:x>
      <cdr:y>0.14944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C68EBBFC-6C47-AF4C-86EB-0BC8C05CBA61}"/>
            </a:ext>
          </a:extLst>
        </cdr:cNvPr>
        <cdr:cNvCxnSpPr/>
      </cdr:nvCxnSpPr>
      <cdr:spPr>
        <a:xfrm xmlns:a="http://schemas.openxmlformats.org/drawingml/2006/main" flipH="1">
          <a:off x="1646238" y="809198"/>
          <a:ext cx="1083732" cy="1"/>
        </a:xfrm>
        <a:prstGeom xmlns:a="http://schemas.openxmlformats.org/drawingml/2006/main" prst="line">
          <a:avLst/>
        </a:prstGeom>
        <a:ln xmlns:a="http://schemas.openxmlformats.org/drawingml/2006/main" w="47625">
          <a:solidFill>
            <a:schemeClr val="tx1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0.81617</cdr:x>
      <cdr:y>0.04392</cdr:y>
    </cdr:from>
    <cdr:to>
      <cdr:x>0.97691</cdr:x>
      <cdr:y>0.2978</cdr:y>
    </cdr:to>
    <cdr:sp macro="" textlink="">
      <cdr:nvSpPr>
        <cdr:cNvPr id="2" name="Rectangle 1">
          <a:extLst xmlns:a="http://schemas.openxmlformats.org/drawingml/2006/main">
            <a:ext uri="{FF2B5EF4-FFF2-40B4-BE49-F238E27FC236}">
              <a16:creationId xmlns:a16="http://schemas.microsoft.com/office/drawing/2014/main" id="{1F04C88A-064D-9349-890B-EC8047892E33}"/>
            </a:ext>
          </a:extLst>
        </cdr:cNvPr>
        <cdr:cNvSpPr/>
      </cdr:nvSpPr>
      <cdr:spPr>
        <a:xfrm xmlns:a="http://schemas.openxmlformats.org/drawingml/2006/main">
          <a:off x="8613608" y="159753"/>
          <a:ext cx="1696451" cy="92333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lIns="91440" tIns="45720" rIns="91440" bIns="45720">
          <a:spAutoFit/>
        </a:bodyPr>
        <a:lstStyle xmlns:a="http://schemas.openxmlformats.org/drawingml/2006/main"/>
        <a:p xmlns:a="http://schemas.openxmlformats.org/drawingml/2006/main">
          <a:pPr algn="ctr"/>
          <a:r>
            <a: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rPr>
            <a:t>5.7x</a:t>
          </a:r>
        </a:p>
      </cdr:txBody>
    </cdr:sp>
  </cdr:relSizeAnchor>
  <cdr:relSizeAnchor xmlns:cdr="http://schemas.openxmlformats.org/drawingml/2006/chartDrawing">
    <cdr:from>
      <cdr:x>0.52913</cdr:x>
      <cdr:y>0.33173</cdr:y>
    </cdr:from>
    <cdr:to>
      <cdr:x>0.68988</cdr:x>
      <cdr:y>0.52637</cdr:y>
    </cdr:to>
    <cdr:sp macro="" textlink="">
      <cdr:nvSpPr>
        <cdr:cNvPr id="4" name="Rectangle 3">
          <a:extLst xmlns:a="http://schemas.openxmlformats.org/drawingml/2006/main">
            <a:ext uri="{FF2B5EF4-FFF2-40B4-BE49-F238E27FC236}">
              <a16:creationId xmlns:a16="http://schemas.microsoft.com/office/drawing/2014/main" id="{CBE2FBFD-D237-5E4A-AE8C-73136CD5E5FD}"/>
            </a:ext>
          </a:extLst>
        </cdr:cNvPr>
        <cdr:cNvSpPr/>
      </cdr:nvSpPr>
      <cdr:spPr>
        <a:xfrm xmlns:a="http://schemas.openxmlformats.org/drawingml/2006/main">
          <a:off x="5584324" y="1206500"/>
          <a:ext cx="1696451" cy="707886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lIns="91440" tIns="45720" rIns="91440" bIns="4572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40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rPr>
            <a:t>3.5</a:t>
          </a:r>
          <a:r>
            <a:rPr lang="en-US" sz="4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rPr>
            <a:t>x</a:t>
          </a:r>
        </a:p>
      </cdr:txBody>
    </cdr:sp>
  </cdr:relSizeAnchor>
  <cdr:relSizeAnchor xmlns:cdr="http://schemas.openxmlformats.org/drawingml/2006/chartDrawing">
    <cdr:from>
      <cdr:x>0.46985</cdr:x>
      <cdr:y>0.58389</cdr:y>
    </cdr:from>
    <cdr:to>
      <cdr:x>0.6306</cdr:x>
      <cdr:y>0.77852</cdr:y>
    </cdr:to>
    <cdr:sp macro="" textlink="">
      <cdr:nvSpPr>
        <cdr:cNvPr id="5" name="Rectangle 4">
          <a:extLst xmlns:a="http://schemas.openxmlformats.org/drawingml/2006/main">
            <a:ext uri="{FF2B5EF4-FFF2-40B4-BE49-F238E27FC236}">
              <a16:creationId xmlns:a16="http://schemas.microsoft.com/office/drawing/2014/main" id="{CBE2FBFD-D237-5E4A-AE8C-73136CD5E5FD}"/>
            </a:ext>
          </a:extLst>
        </cdr:cNvPr>
        <cdr:cNvSpPr/>
      </cdr:nvSpPr>
      <cdr:spPr>
        <a:xfrm xmlns:a="http://schemas.openxmlformats.org/drawingml/2006/main">
          <a:off x="4958682" y="2123575"/>
          <a:ext cx="1696451" cy="707886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lIns="91440" tIns="45720" rIns="91440" bIns="4572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40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rPr>
            <a:t>3.0</a:t>
          </a:r>
          <a:r>
            <a:rPr lang="en-US" sz="4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rPr>
            <a:t>x</a:t>
          </a:r>
        </a:p>
      </cdr:txBody>
    </cdr:sp>
  </cdr:relSizeAnchor>
</c:userShapes>
</file>

<file path=ppt/media/image1.jpeg>
</file>

<file path=ppt/media/image2.png>
</file>

<file path=ppt/media/image3.jp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8/8/20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chart" Target="../charts/chart5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chart" Target="../charts/chart1.xml"/><Relationship Id="rId4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www.flickr.com/photos/bauzz/13976125543/" TargetMode="Externa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B2839-EAAB-9A45-A5AD-264EE145CB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Flying is safer than ever. </a:t>
            </a:r>
            <a:br>
              <a:rPr lang="en-US" dirty="0"/>
            </a:br>
            <a:r>
              <a:rPr lang="en-US" sz="4400" b="0" dirty="0"/>
              <a:t>Here's how we know.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7BA4FE-A028-B94E-85AD-BB44FA6EB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900498"/>
          </a:xfrm>
        </p:spPr>
        <p:txBody>
          <a:bodyPr>
            <a:normAutofit/>
          </a:bodyPr>
          <a:lstStyle/>
          <a:p>
            <a:r>
              <a:rPr lang="en-US" dirty="0"/>
              <a:t>Brandon Sams</a:t>
            </a:r>
          </a:p>
          <a:p>
            <a:r>
              <a:rPr lang="en-US" dirty="0"/>
              <a:t>Bellevue University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22F40E1-DE10-1949-B2CB-0F9515485A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718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14"/>
    </mc:Choice>
    <mc:Fallback>
      <p:transition spd="slow" advTm="12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D58F8-4107-B748-A3E6-0AFFB89D9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Well that sounds like great news!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50EAE-CC03-4943-9467-89A76D35B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No matter which way you measure it, flying has gotten safer over time.</a:t>
            </a:r>
          </a:p>
          <a:p>
            <a:pPr marL="0" indent="0">
              <a:buNone/>
            </a:pPr>
            <a:endParaRPr lang="en-US" sz="40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7447001-D6E3-8043-82BD-46395977EE9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6323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79"/>
    </mc:Choice>
    <mc:Fallback>
      <p:transition spd="slow" advTm="8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D58F8-4107-B748-A3E6-0AFFB89D9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Consider…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50EAE-CC03-4943-9467-89A76D35B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How many flights are there in a year?</a:t>
            </a:r>
          </a:p>
          <a:p>
            <a:pPr marL="0" indent="0">
              <a:buNone/>
            </a:pPr>
            <a:endParaRPr lang="en-US" sz="40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FB7FA99-ED0A-4144-B223-93C5128B715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10137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54"/>
    </mc:Choice>
    <mc:Fallback>
      <p:transition spd="slow" advTm="14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4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24C409-02F5-1E4C-95F9-A0D40C938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657350"/>
            <a:ext cx="3444211" cy="43840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Flight Count</a:t>
            </a:r>
          </a:p>
        </p:txBody>
      </p:sp>
      <p:pic>
        <p:nvPicPr>
          <p:cNvPr id="5" name="slide5" descr="Airline Industry: Past 30 Years4">
            <a:extLst>
              <a:ext uri="{FF2B5EF4-FFF2-40B4-BE49-F238E27FC236}">
                <a16:creationId xmlns:a16="http://schemas.microsoft.com/office/drawing/2014/main" id="{4BF9E4A2-957C-D94D-8C18-6111727A1F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" t="13811" r="1089" b="-2"/>
          <a:stretch/>
        </p:blipFill>
        <p:spPr>
          <a:xfrm>
            <a:off x="4934446" y="477891"/>
            <a:ext cx="6960110" cy="5902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BD7F6B-EE8A-5B48-89B3-94EADF3E0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1514" y="2424475"/>
            <a:ext cx="3575737" cy="37312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1985-2014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6A7AC2-6070-BE49-B4E9-92027B52D681}"/>
              </a:ext>
            </a:extLst>
          </p:cNvPr>
          <p:cNvSpPr txBox="1"/>
          <p:nvPr/>
        </p:nvSpPr>
        <p:spPr>
          <a:xfrm>
            <a:off x="9047747" y="675532"/>
            <a:ext cx="24207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265 Million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F0C8B77-629C-274E-9151-F5A3312D2FDB}"/>
              </a:ext>
            </a:extLst>
          </p:cNvPr>
          <p:cNvSpPr txBox="1"/>
          <p:nvPr/>
        </p:nvSpPr>
        <p:spPr>
          <a:xfrm>
            <a:off x="5709403" y="3480023"/>
            <a:ext cx="1208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86 Million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851BB74-8302-2249-964A-88E219865D3A}"/>
              </a:ext>
            </a:extLst>
          </p:cNvPr>
          <p:cNvCxnSpPr>
            <a:cxnSpLocks/>
          </p:cNvCxnSpPr>
          <p:nvPr/>
        </p:nvCxnSpPr>
        <p:spPr>
          <a:xfrm flipV="1">
            <a:off x="6424863" y="1260307"/>
            <a:ext cx="3404937" cy="216869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2A86B97-5E6D-8D44-A1A0-8290059B1A07}"/>
              </a:ext>
            </a:extLst>
          </p:cNvPr>
          <p:cNvSpPr txBox="1"/>
          <p:nvPr/>
        </p:nvSpPr>
        <p:spPr>
          <a:xfrm>
            <a:off x="-1" y="5699977"/>
            <a:ext cx="46370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AIR TRANSPORT, REGISTERED CARRIER DEPARTURES WORLDWIDE | DATA. HTTPS://DATA.WORLDBANK.ORG/INDICATOR/IS.AIR.DPRT?END=2014&amp;START=1985. ACCESSED 28 JUNE 2020. </a:t>
            </a:r>
          </a:p>
          <a:p>
            <a:endParaRPr lang="en-US" sz="1400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F9D543B4-6FEA-CB4A-B2EE-BED10B74F5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05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0520"/>
    </mc:Choice>
    <mc:Fallback>
      <p:transition spd="slow" advTm="30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9C86D-660F-CF49-84E0-E8638EA95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how much safer is flying?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B94D9C8-591A-7D4D-ACB0-BBF711DFF9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161803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D78BEB5-8796-764E-AC2E-A879D437134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39533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42"/>
    </mc:Choice>
    <mc:Fallback>
      <p:transition spd="slow" advTm="27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Graphic spid="4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60D77-55EE-5846-B0B9-CFE19FD4B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Flying is Terrifying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457D7EF-D0DC-504F-AA53-823ABEC88F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3635010"/>
              </p:ext>
            </p:extLst>
          </p:nvPr>
        </p:nvGraphicFramePr>
        <p:xfrm>
          <a:off x="4867274" y="446088"/>
          <a:ext cx="6251575" cy="54149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CEB7F8-035D-984F-9C58-164B64270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Claustrophobia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Fear of Heights</a:t>
            </a:r>
            <a:endParaRPr lang="en-US" sz="2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9EE99C-EB81-4A4A-B132-7B8FEC046B5F}"/>
              </a:ext>
            </a:extLst>
          </p:cNvPr>
          <p:cNvSpPr txBox="1"/>
          <p:nvPr/>
        </p:nvSpPr>
        <p:spPr>
          <a:xfrm>
            <a:off x="1073151" y="6015789"/>
            <a:ext cx="885290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/>
              <a:t>Fear of Flying Statistics (2020 Data)</a:t>
            </a:r>
            <a:r>
              <a:rPr lang="en-US" dirty="0"/>
              <a:t>. 4 Feb. 2020, https://</a:t>
            </a:r>
            <a:r>
              <a:rPr lang="en-US" dirty="0" err="1"/>
              <a:t>www.stratosjets.com</a:t>
            </a:r>
            <a:r>
              <a:rPr lang="en-US" dirty="0"/>
              <a:t>/blog/fear-of-flying-statistics-trends-facts/.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F52D0AA-56A9-CB41-A2F2-F5D4C39676C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74804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647"/>
    </mc:Choice>
    <mc:Fallback>
      <p:transition spd="slow" advTm="42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Graphic spid="5" grpId="0">
        <p:bldAsOne/>
      </p:bldGraphic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F5D7A-9454-DB47-917C-1BFFC756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Statements about Flight Safety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90D2E-42F9-0148-B5BE-3B7DB6B51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"There was a 1 in 3.37 billion chance of dying in a commercial airline plane crash between 2012-2016." </a:t>
            </a:r>
          </a:p>
          <a:p>
            <a:r>
              <a:rPr lang="en-US" sz="2400" dirty="0"/>
              <a:t>"98.6% of crashes do not result in a fatality." </a:t>
            </a:r>
          </a:p>
          <a:p>
            <a:r>
              <a:rPr lang="en-US" sz="2400" dirty="0"/>
              <a:t>"Of the 140 plane accidents during 2012-2016, only two involved fatalities (1.4%)." </a:t>
            </a:r>
          </a:p>
          <a:p>
            <a:r>
              <a:rPr lang="en-US" sz="2400" dirty="0"/>
              <a:t>"Commercial plane incidents cause death only once in 20 million flights." </a:t>
            </a:r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DCCD7B-640F-254B-A559-CCED8388596E}"/>
              </a:ext>
            </a:extLst>
          </p:cNvPr>
          <p:cNvSpPr txBox="1"/>
          <p:nvPr/>
        </p:nvSpPr>
        <p:spPr>
          <a:xfrm>
            <a:off x="964867" y="5764481"/>
            <a:ext cx="885290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/>
              <a:t>Fear of Flying Statistics (2020 Data)</a:t>
            </a:r>
            <a:r>
              <a:rPr lang="en-US" dirty="0"/>
              <a:t>. 4 Feb. 2020, https://</a:t>
            </a:r>
            <a:r>
              <a:rPr lang="en-US" dirty="0" err="1"/>
              <a:t>www.stratosjets.com</a:t>
            </a:r>
            <a:r>
              <a:rPr lang="en-US" dirty="0"/>
              <a:t>/blog/fear-of-flying-statistics-trends-facts/.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E967366-5B92-9846-B4EC-BC398E793BE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97355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94"/>
    </mc:Choice>
    <mc:Fallback>
      <p:transition spd="slow" advTm="29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F5D7A-9454-DB47-917C-1BFFC756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these common statements about Flight Safety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90D2E-42F9-0148-B5BE-3B7DB6B51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Opportunity to cherry-pick (why 2012-2016?)</a:t>
            </a:r>
          </a:p>
          <a:p>
            <a:pPr lvl="1"/>
            <a:r>
              <a:rPr lang="en-US" sz="2000" dirty="0"/>
              <a:t>They neglect to show how this data is changing over time</a:t>
            </a:r>
            <a:endParaRPr lang="en-US" sz="2200" dirty="0"/>
          </a:p>
          <a:p>
            <a:r>
              <a:rPr lang="en-US" sz="2400" dirty="0"/>
              <a:t>They often rephrase the same information differently</a:t>
            </a:r>
          </a:p>
          <a:p>
            <a:pPr lvl="1"/>
            <a:r>
              <a:rPr lang="en-US" sz="2200" dirty="0"/>
              <a:t>Information overload</a:t>
            </a:r>
          </a:p>
          <a:p>
            <a:r>
              <a:rPr lang="en-US" sz="2400" dirty="0"/>
              <a:t>They tell the conclusion, not how the conclusion was reached</a:t>
            </a:r>
          </a:p>
          <a:p>
            <a:pPr lvl="1"/>
            <a:r>
              <a:rPr lang="en-US" sz="2200" dirty="0"/>
              <a:t>Trustworthiness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AF49D27-DA9D-884D-BFE7-C37AABCD2C6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56641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007"/>
    </mc:Choice>
    <mc:Fallback>
      <p:transition spd="slow" advTm="48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09D2A-EDF5-DB4A-BA57-8C9B09D53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this presentation going?</a:t>
            </a:r>
          </a:p>
        </p:txBody>
      </p:sp>
      <p:pic>
        <p:nvPicPr>
          <p:cNvPr id="6" name="Content Placeholder 5" descr="Flight paths visualization | Europe close-up | View original… | Flickr">
            <a:extLst>
              <a:ext uri="{FF2B5EF4-FFF2-40B4-BE49-F238E27FC236}">
                <a16:creationId xmlns:a16="http://schemas.microsoft.com/office/drawing/2014/main" id="{C948EEFC-8637-A34F-8A45-A74C3F392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856163" y="851469"/>
            <a:ext cx="6251575" cy="46042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72C792-A764-6A49-B2A3-85301FAC0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Start from Long-Term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Look at the numbers in 3 ways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Draw conclusions about how much safer flying has gotten over time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3B96A2-D9DA-4740-8CB0-F99591F7238B}"/>
              </a:ext>
            </a:extLst>
          </p:cNvPr>
          <p:cNvSpPr txBox="1"/>
          <p:nvPr/>
        </p:nvSpPr>
        <p:spPr>
          <a:xfrm>
            <a:off x="4856163" y="5455669"/>
            <a:ext cx="62515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5" tooltip="https://www.flickr.com/photos/bauzz/13976125543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-nc/3.0/"/>
              </a:rPr>
              <a:t>CC BY-NC</a:t>
            </a:r>
            <a:endParaRPr lang="en-US" sz="90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886EDE6C-E91E-A54D-8EFA-409A675F88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955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11"/>
    </mc:Choice>
    <mc:Fallback>
      <p:transition spd="slow" advTm="196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3FC6C-C457-DB41-AFD7-D0703F7D8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Term Data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AEA9033-545B-D74C-BFD2-0AA05A0427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1679442"/>
              </p:ext>
            </p:extLst>
          </p:nvPr>
        </p:nvGraphicFramePr>
        <p:xfrm>
          <a:off x="810000" y="2687320"/>
          <a:ext cx="10553697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7899">
                  <a:extLst>
                    <a:ext uri="{9D8B030D-6E8A-4147-A177-3AD203B41FA5}">
                      <a16:colId xmlns:a16="http://schemas.microsoft.com/office/drawing/2014/main" val="2135345844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1096689907"/>
                    </a:ext>
                  </a:extLst>
                </a:gridCol>
                <a:gridCol w="3517899">
                  <a:extLst>
                    <a:ext uri="{9D8B030D-6E8A-4147-A177-3AD203B41FA5}">
                      <a16:colId xmlns:a16="http://schemas.microsoft.com/office/drawing/2014/main" val="9503749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Safety 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1985-1999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2000-2014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792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Incidents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402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231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689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Fatalities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6295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3109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1312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Fatal Accidents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05350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9E487E3-695E-1643-B89E-394D5339B216}"/>
              </a:ext>
            </a:extLst>
          </p:cNvPr>
          <p:cNvSpPr txBox="1"/>
          <p:nvPr/>
        </p:nvSpPr>
        <p:spPr>
          <a:xfrm>
            <a:off x="818712" y="5868810"/>
            <a:ext cx="885290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Fivethirtyeight</a:t>
            </a:r>
            <a:r>
              <a:rPr lang="en-US" dirty="0"/>
              <a:t>/Data.” GitHub,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fivethirtyeight</a:t>
            </a:r>
            <a:r>
              <a:rPr lang="en-US" dirty="0"/>
              <a:t>/data. Accessed 12 July 2020. 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418522E-BC22-4B4E-BAFA-1610BD00D0F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42073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00"/>
    </mc:Choice>
    <mc:Fallback>
      <p:transition spd="slow" advTm="24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56C92-24D9-6B41-A23C-80E7290EA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Incidents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55DF0BD-B956-7B45-83B0-EAC8E20051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8434240"/>
              </p:ext>
            </p:extLst>
          </p:nvPr>
        </p:nvGraphicFramePr>
        <p:xfrm>
          <a:off x="819150" y="2222500"/>
          <a:ext cx="10553700" cy="43347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6A8A32C-D605-C94A-A5B6-74FA600484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626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85"/>
    </mc:Choice>
    <mc:Fallback>
      <p:transition spd="slow" advTm="19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56C92-24D9-6B41-A23C-80E7290EA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Fatalities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55DF0BD-B956-7B45-83B0-EAC8E20051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2229475"/>
              </p:ext>
            </p:extLst>
          </p:nvPr>
        </p:nvGraphicFramePr>
        <p:xfrm>
          <a:off x="819150" y="2222500"/>
          <a:ext cx="10553700" cy="43347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19C4255-246F-2A41-8601-76932394EB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306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48"/>
    </mc:Choice>
    <mc:Fallback>
      <p:transition spd="slow" advTm="12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56C92-24D9-6B41-A23C-80E7290EA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Fatal Accidents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55DF0BD-B956-7B45-83B0-EAC8E20051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7600720"/>
              </p:ext>
            </p:extLst>
          </p:nvPr>
        </p:nvGraphicFramePr>
        <p:xfrm>
          <a:off x="819150" y="2222500"/>
          <a:ext cx="10553700" cy="43347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5205F07-CD97-5345-B92B-2B68961AE3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378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64"/>
    </mc:Choice>
    <mc:Fallback>
      <p:transition spd="slow" advTm="12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1|27.2|2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8.7|3.7|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|9.6|6.7|7.9|8.9|6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383</Words>
  <Application>Microsoft Macintosh PowerPoint</Application>
  <PresentationFormat>Widescreen</PresentationFormat>
  <Paragraphs>65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2</vt:lpstr>
      <vt:lpstr>Quotable</vt:lpstr>
      <vt:lpstr>Flying is safer than ever.  Here's how we know.  </vt:lpstr>
      <vt:lpstr>Flying is Terrifying</vt:lpstr>
      <vt:lpstr>Common Statements about Flight Safety</vt:lpstr>
      <vt:lpstr>Problems with these common statements about Flight Safety</vt:lpstr>
      <vt:lpstr>Where is this presentation going?</vt:lpstr>
      <vt:lpstr>Long Term Data</vt:lpstr>
      <vt:lpstr>Incidents</vt:lpstr>
      <vt:lpstr>Fatalities</vt:lpstr>
      <vt:lpstr>Fatal Accidents</vt:lpstr>
      <vt:lpstr>Well that sounds like great news!</vt:lpstr>
      <vt:lpstr>Let’s Consider…</vt:lpstr>
      <vt:lpstr>Flight Count</vt:lpstr>
      <vt:lpstr>So how much safer is flying?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Flying is safer than ever.  Here's how we know.  </dc:title>
  <dc:creator>Brandon Sams</dc:creator>
  <cp:lastModifiedBy>Brandon Sams</cp:lastModifiedBy>
  <cp:revision>12</cp:revision>
  <dcterms:created xsi:type="dcterms:W3CDTF">2020-08-08T19:57:54Z</dcterms:created>
  <dcterms:modified xsi:type="dcterms:W3CDTF">2020-08-08T21:03:40Z</dcterms:modified>
</cp:coreProperties>
</file>

<file path=docProps/thumbnail.jpeg>
</file>